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Bakerie Bold" charset="1" panose="00000800000000000000"/>
      <p:regular r:id="rId22"/>
    </p:embeddedFont>
    <p:embeddedFont>
      <p:font typeface="Bakerie Bold Bold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slides/slide22.xml" Type="http://schemas.openxmlformats.org/officeDocument/2006/relationships/slide"/><Relationship Id="rId49" Target="slides/slide23.xml" Type="http://schemas.openxmlformats.org/officeDocument/2006/relationships/slide"/><Relationship Id="rId5" Target="tableStyles.xml" Type="http://schemas.openxmlformats.org/officeDocument/2006/relationships/tableStyles"/><Relationship Id="rId50" Target="slides/slide24.xml" Type="http://schemas.openxmlformats.org/officeDocument/2006/relationships/slide"/><Relationship Id="rId51" Target="slides/slide25.xml" Type="http://schemas.openxmlformats.org/officeDocument/2006/relationships/slide"/><Relationship Id="rId52" Target="slides/slide2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9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46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49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Relationship Id="rId8" Target="../media/image17.jpeg" Type="http://schemas.openxmlformats.org/officeDocument/2006/relationships/image"/><Relationship Id="rId9" Target="../media/image1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2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989" y="0"/>
            <a:ext cx="5710244" cy="49964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664200" y="1028700"/>
            <a:ext cx="2595100" cy="259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8700" y="6663200"/>
            <a:ext cx="2595100" cy="259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873349" y="5872349"/>
            <a:ext cx="3095989" cy="57333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77330" y="2478480"/>
            <a:ext cx="1510614" cy="11453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04266" y="2585135"/>
            <a:ext cx="1369941" cy="103866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84501" y="4020157"/>
            <a:ext cx="9021457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7D533"/>
                </a:solidFill>
                <a:latin typeface="Source Sans Pro Bold"/>
              </a:rPr>
              <a:t>EXPLORATORY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93832" y="4077307"/>
            <a:ext cx="9021457" cy="101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8000">
                <a:solidFill>
                  <a:srgbClr val="F15F33"/>
                </a:solidFill>
                <a:latin typeface="Source Sans Pro Bold"/>
              </a:rPr>
              <a:t>DATA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22314" y="4973721"/>
            <a:ext cx="13144849" cy="186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4"/>
              </a:lnSpc>
            </a:pPr>
            <a:r>
              <a:rPr lang="en-US" spc="412" sz="4800">
                <a:solidFill>
                  <a:srgbClr val="F3F3F3"/>
                </a:solidFill>
                <a:latin typeface="Open Sans Bold"/>
              </a:rPr>
              <a:t>FOR</a:t>
            </a:r>
          </a:p>
          <a:p>
            <a:pPr algn="ctr">
              <a:lnSpc>
                <a:spcPts val="4800"/>
              </a:lnSpc>
            </a:pPr>
            <a:r>
              <a:rPr lang="en-US" spc="412" sz="4800">
                <a:solidFill>
                  <a:srgbClr val="F3F3F3"/>
                </a:solidFill>
                <a:latin typeface="Open Sans Bold"/>
              </a:rPr>
              <a:t>OVERSEAS FILIPINO WORKERS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543108" y="-472968"/>
            <a:ext cx="3432385" cy="30033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31687" y="368151"/>
            <a:ext cx="8543174" cy="538385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426605" y="1080782"/>
            <a:ext cx="8244606" cy="1979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latin typeface="Source Sans Pro"/>
              </a:rPr>
              <a:t>Percent Distribution </a:t>
            </a:r>
          </a:p>
          <a:p>
            <a:pPr algn="just"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latin typeface="Source Sans Pro"/>
              </a:rPr>
              <a:t>by Age Group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426605" y="4445778"/>
            <a:ext cx="8543174" cy="538385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1915" y="6143837"/>
            <a:ext cx="8062718" cy="331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Source Sans Pro"/>
              </a:rPr>
              <a:t> The chart shows that </a:t>
            </a:r>
            <a:r>
              <a:rPr lang="en-US" sz="3799">
                <a:solidFill>
                  <a:srgbClr val="FFFFFF"/>
                </a:solidFill>
                <a:latin typeface="Source Sans Pro Bold"/>
              </a:rPr>
              <a:t>female </a:t>
            </a:r>
            <a:r>
              <a:rPr lang="en-US" sz="3799">
                <a:solidFill>
                  <a:srgbClr val="FFFFFF"/>
                </a:solidFill>
                <a:latin typeface="Source Sans Pro"/>
              </a:rPr>
              <a:t>overseas workers outnumbered males aged 30-34 in 2019 and 2020. Male and female aged 15 to 24 are the least estimated in 2019 and 2020.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989" y="0"/>
            <a:ext cx="5710244" cy="49964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6118916" y="8019929"/>
            <a:ext cx="1737665" cy="321789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19319" y="521690"/>
            <a:ext cx="17649363" cy="770791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31684" y="9060180"/>
            <a:ext cx="1120140" cy="18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FFFFFF"/>
                </a:solidFill>
                <a:latin typeface="Open Sans Light"/>
              </a:rPr>
              <a:t>Major Occupation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64332" y="8210550"/>
            <a:ext cx="1359337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737373"/>
                </a:solidFill>
                <a:latin typeface="Open Sans Light Bold"/>
              </a:rPr>
              <a:t>Major Occupation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3529" y="8740140"/>
            <a:ext cx="1570160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EC6408"/>
                </a:solidFill>
                <a:latin typeface="Open Sans Light"/>
              </a:rPr>
              <a:t>Most OFW are employed in the</a:t>
            </a:r>
            <a:r>
              <a:rPr lang="en-US" sz="4799">
                <a:solidFill>
                  <a:srgbClr val="EC6408"/>
                </a:solidFill>
                <a:latin typeface="Open Sans Light Bold"/>
              </a:rPr>
              <a:t> elementary occupation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416019" y="5820905"/>
            <a:ext cx="3031157" cy="34373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969394" y="8019929"/>
            <a:ext cx="1737665" cy="321789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true" rot="5400000">
            <a:off x="14610231" y="-557551"/>
            <a:ext cx="4969958" cy="23855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989" y="0"/>
            <a:ext cx="5710244" cy="499646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44569" y="234269"/>
            <a:ext cx="14653437" cy="981846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871287" y="9688099"/>
            <a:ext cx="545425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737373"/>
                </a:solidFill>
                <a:latin typeface="Open Sans Light"/>
              </a:rPr>
              <a:t>Region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989" y="0"/>
            <a:ext cx="5710244" cy="49964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416019" y="5820905"/>
            <a:ext cx="3031157" cy="34373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969394" y="8019929"/>
            <a:ext cx="1737665" cy="321789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47209" y="329625"/>
            <a:ext cx="14368810" cy="96277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true" flipV="true" rot="5400000">
            <a:off x="14610231" y="-557551"/>
            <a:ext cx="4969958" cy="23855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972757" y="9759255"/>
            <a:ext cx="467558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737373"/>
                </a:solidFill>
                <a:latin typeface="Open Sans Light"/>
              </a:rPr>
              <a:t>Region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737464" y="-761054"/>
            <a:ext cx="3787238" cy="33138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32886" y="6805151"/>
            <a:ext cx="3713972" cy="32497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617826" y="1028700"/>
            <a:ext cx="11188248" cy="791812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526814" y="8908720"/>
            <a:ext cx="1236705" cy="32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1875">
                <a:solidFill>
                  <a:srgbClr val="A6A6A6"/>
                </a:solidFill>
                <a:latin typeface="Open Sans Light Bold"/>
              </a:rPr>
              <a:t>Age Group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5618" y="2624290"/>
            <a:ext cx="4386691" cy="465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sz="4399">
                <a:solidFill>
                  <a:srgbClr val="14213D"/>
                </a:solidFill>
                <a:latin typeface="Source Sans Pro Bold"/>
              </a:rPr>
              <a:t>A total of 50 Overseas Filipino workers are the most </a:t>
            </a:r>
            <a:r>
              <a:rPr lang="en-US" sz="4399">
                <a:solidFill>
                  <a:srgbClr val="BC2D2F"/>
                </a:solidFill>
                <a:latin typeface="Source Sans Pro Bold"/>
              </a:rPr>
              <a:t>victims </a:t>
            </a:r>
            <a:r>
              <a:rPr lang="en-US" sz="4399">
                <a:solidFill>
                  <a:srgbClr val="14213D"/>
                </a:solidFill>
                <a:latin typeface="Source Sans Pro Bold"/>
              </a:rPr>
              <a:t>of nonpayment wages.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217032" y="716945"/>
            <a:ext cx="8042268" cy="75126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86744" y="7651345"/>
            <a:ext cx="4352192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24255" y="8229600"/>
            <a:ext cx="4352192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24255" y="-1028700"/>
            <a:ext cx="4352192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07692" y="6984319"/>
            <a:ext cx="2860947" cy="330268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3502521"/>
            <a:ext cx="7837874" cy="391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3B6A7E"/>
                </a:solidFill>
                <a:latin typeface="Source Sans Pro Bold"/>
              </a:rPr>
              <a:t>The highest percentage allocation of 50.00 percent indicates the number of </a:t>
            </a:r>
            <a:r>
              <a:rPr lang="en-US" sz="3699">
                <a:solidFill>
                  <a:srgbClr val="CE1126"/>
                </a:solidFill>
                <a:latin typeface="Source Sans Pro Bold"/>
              </a:rPr>
              <a:t>Infected </a:t>
            </a:r>
            <a:r>
              <a:rPr lang="en-US" sz="3699">
                <a:solidFill>
                  <a:srgbClr val="3B6A7E"/>
                </a:solidFill>
                <a:latin typeface="Source Sans Pro Bold"/>
              </a:rPr>
              <a:t>OFWs. </a:t>
            </a:r>
            <a:r>
              <a:rPr lang="en-US" sz="3699">
                <a:solidFill>
                  <a:srgbClr val="BC2D2F"/>
                </a:solidFill>
                <a:latin typeface="Source Sans Pro Bold"/>
              </a:rPr>
              <a:t>Deaths</a:t>
            </a:r>
            <a:r>
              <a:rPr lang="en-US" sz="3699">
                <a:solidFill>
                  <a:srgbClr val="3B6A7E"/>
                </a:solidFill>
                <a:latin typeface="Source Sans Pro Bold"/>
              </a:rPr>
              <a:t>, on the other hand, are cases with a minimum allocation percentage of 2.66 percent.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08579" y="1028700"/>
            <a:ext cx="9470841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true" rot="5400000">
            <a:off x="14610231" y="-557551"/>
            <a:ext cx="4969958" cy="23855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416019" y="5820905"/>
            <a:ext cx="3031157" cy="34373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969394" y="8019929"/>
            <a:ext cx="1737665" cy="32178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79702" y="-324855"/>
            <a:ext cx="5710244" cy="49964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0"/>
            <a:ext cx="9893694" cy="96864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32886" y="6805151"/>
            <a:ext cx="3713972" cy="32497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737464" y="-761054"/>
            <a:ext cx="3787238" cy="331383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131609" y="2985031"/>
            <a:ext cx="6127691" cy="362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5183">
                <a:solidFill>
                  <a:srgbClr val="14213D"/>
                </a:solidFill>
                <a:latin typeface="Source Sans Pro Bold"/>
              </a:rPr>
              <a:t>Positive Correlation Between </a:t>
            </a:r>
          </a:p>
          <a:p>
            <a:pPr algn="ctr">
              <a:lnSpc>
                <a:spcPts val="7257"/>
              </a:lnSpc>
            </a:pPr>
            <a:r>
              <a:rPr lang="en-US" sz="5183">
                <a:solidFill>
                  <a:srgbClr val="14213D"/>
                </a:solidFill>
                <a:latin typeface="Source Sans Pro Bold"/>
              </a:rPr>
              <a:t>Year and </a:t>
            </a:r>
          </a:p>
          <a:p>
            <a:pPr algn="ctr">
              <a:lnSpc>
                <a:spcPts val="7257"/>
              </a:lnSpc>
            </a:pPr>
            <a:r>
              <a:rPr lang="en-US" sz="5183">
                <a:solidFill>
                  <a:srgbClr val="14213D"/>
                </a:solidFill>
                <a:latin typeface="Source Sans Pro Bold"/>
              </a:rPr>
              <a:t>Land-Based: </a:t>
            </a:r>
            <a:r>
              <a:rPr lang="en-US" sz="5183">
                <a:solidFill>
                  <a:srgbClr val="BC2D2F"/>
                </a:solidFill>
                <a:latin typeface="Source Sans Pro Bold"/>
              </a:rPr>
              <a:t>0.97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70749" y="0"/>
            <a:ext cx="9603118" cy="9528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14806151" y="7428494"/>
            <a:ext cx="3713972" cy="32497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5400000">
            <a:off x="-236702" y="-393106"/>
            <a:ext cx="3787238" cy="331383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3285283"/>
            <a:ext cx="6127691" cy="362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7"/>
              </a:lnSpc>
            </a:pPr>
            <a:r>
              <a:rPr lang="en-US" sz="5183">
                <a:solidFill>
                  <a:srgbClr val="14213D"/>
                </a:solidFill>
                <a:latin typeface="Source Sans Pro Bold"/>
              </a:rPr>
              <a:t>Positive Correlation Between </a:t>
            </a:r>
          </a:p>
          <a:p>
            <a:pPr algn="ctr">
              <a:lnSpc>
                <a:spcPts val="7257"/>
              </a:lnSpc>
            </a:pPr>
            <a:r>
              <a:rPr lang="en-US" sz="5183">
                <a:solidFill>
                  <a:srgbClr val="14213D"/>
                </a:solidFill>
                <a:latin typeface="Source Sans Pro Bold"/>
              </a:rPr>
              <a:t>Year and </a:t>
            </a:r>
          </a:p>
          <a:p>
            <a:pPr algn="ctr">
              <a:lnSpc>
                <a:spcPts val="7257"/>
              </a:lnSpc>
            </a:pPr>
            <a:r>
              <a:rPr lang="en-US" sz="5183">
                <a:solidFill>
                  <a:srgbClr val="14213D"/>
                </a:solidFill>
                <a:latin typeface="Source Sans Pro Bold"/>
              </a:rPr>
              <a:t>Sea-Based: </a:t>
            </a:r>
            <a:r>
              <a:rPr lang="en-US" sz="5183">
                <a:solidFill>
                  <a:srgbClr val="BC2D2F"/>
                </a:solidFill>
                <a:latin typeface="Source Sans Pro Bold"/>
              </a:rPr>
              <a:t>0.98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50475" y="395504"/>
            <a:ext cx="10087752" cy="983236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true" rot="5400000">
            <a:off x="14610231" y="-557551"/>
            <a:ext cx="4969958" cy="23855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5416019" y="5820905"/>
            <a:ext cx="3031157" cy="34373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969394" y="8019929"/>
            <a:ext cx="1737665" cy="321789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790875" y="-1376191"/>
            <a:ext cx="5138754" cy="449641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32281" y="3701474"/>
            <a:ext cx="5735512" cy="354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7"/>
              </a:lnSpc>
            </a:pPr>
            <a:r>
              <a:rPr lang="en-US" sz="5083">
                <a:solidFill>
                  <a:srgbClr val="14213D"/>
                </a:solidFill>
                <a:latin typeface="Source Sans Pro Bold"/>
              </a:rPr>
              <a:t>Positive Correlation Between </a:t>
            </a:r>
          </a:p>
          <a:p>
            <a:pPr algn="ctr">
              <a:lnSpc>
                <a:spcPts val="7117"/>
              </a:lnSpc>
            </a:pPr>
            <a:r>
              <a:rPr lang="en-US" sz="5083">
                <a:solidFill>
                  <a:srgbClr val="14213D"/>
                </a:solidFill>
                <a:latin typeface="Source Sans Pro Bold"/>
              </a:rPr>
              <a:t>Year and </a:t>
            </a:r>
          </a:p>
          <a:p>
            <a:pPr algn="ctr">
              <a:lnSpc>
                <a:spcPts val="7117"/>
              </a:lnSpc>
            </a:pPr>
            <a:r>
              <a:rPr lang="en-US" sz="5083">
                <a:solidFill>
                  <a:srgbClr val="14213D"/>
                </a:solidFill>
                <a:latin typeface="Source Sans Pro Bold"/>
              </a:rPr>
              <a:t>Remittances: </a:t>
            </a:r>
            <a:r>
              <a:rPr lang="en-US" sz="5083">
                <a:solidFill>
                  <a:srgbClr val="BC2D2F"/>
                </a:solidFill>
                <a:latin typeface="Source Sans Pro Bold"/>
              </a:rPr>
              <a:t>0.89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2100991" y="7308331"/>
            <a:ext cx="20801081" cy="5094211"/>
            <a:chOff x="0" y="0"/>
            <a:chExt cx="9962006" cy="243970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9962006" cy="2439708"/>
            </a:xfrm>
            <a:custGeom>
              <a:avLst/>
              <a:gdLst/>
              <a:ahLst/>
              <a:cxnLst/>
              <a:rect r="r" b="b" t="t" l="l"/>
              <a:pathLst>
                <a:path h="2439708" w="9962006">
                  <a:moveTo>
                    <a:pt x="9837546" y="2439708"/>
                  </a:moveTo>
                  <a:lnTo>
                    <a:pt x="124460" y="2439708"/>
                  </a:lnTo>
                  <a:cubicBezTo>
                    <a:pt x="55880" y="2439708"/>
                    <a:pt x="0" y="2383828"/>
                    <a:pt x="0" y="23152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37546" y="0"/>
                  </a:lnTo>
                  <a:cubicBezTo>
                    <a:pt x="9906126" y="0"/>
                    <a:pt x="9962006" y="55880"/>
                    <a:pt x="9962006" y="124460"/>
                  </a:cubicBezTo>
                  <a:lnTo>
                    <a:pt x="9962006" y="2315248"/>
                  </a:lnTo>
                  <a:cubicBezTo>
                    <a:pt x="9962006" y="2383828"/>
                    <a:pt x="9906126" y="2439708"/>
                    <a:pt x="9837546" y="2439708"/>
                  </a:cubicBezTo>
                  <a:close/>
                </a:path>
              </a:pathLst>
            </a:custGeom>
            <a:solidFill>
              <a:srgbClr val="F5813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925252" y="7802155"/>
            <a:ext cx="20801081" cy="4776125"/>
            <a:chOff x="0" y="0"/>
            <a:chExt cx="9962006" cy="228737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962006" cy="2287371"/>
            </a:xfrm>
            <a:custGeom>
              <a:avLst/>
              <a:gdLst/>
              <a:ahLst/>
              <a:cxnLst/>
              <a:rect r="r" b="b" t="t" l="l"/>
              <a:pathLst>
                <a:path h="2287371" w="9962006">
                  <a:moveTo>
                    <a:pt x="9837546" y="2287371"/>
                  </a:moveTo>
                  <a:lnTo>
                    <a:pt x="124460" y="2287371"/>
                  </a:lnTo>
                  <a:cubicBezTo>
                    <a:pt x="55880" y="2287371"/>
                    <a:pt x="0" y="2231491"/>
                    <a:pt x="0" y="21629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37546" y="0"/>
                  </a:lnTo>
                  <a:cubicBezTo>
                    <a:pt x="9906126" y="0"/>
                    <a:pt x="9962006" y="55880"/>
                    <a:pt x="9962006" y="124460"/>
                  </a:cubicBezTo>
                  <a:lnTo>
                    <a:pt x="9962006" y="2162911"/>
                  </a:lnTo>
                  <a:cubicBezTo>
                    <a:pt x="9962006" y="2231491"/>
                    <a:pt x="9906126" y="2287371"/>
                    <a:pt x="9837546" y="2287371"/>
                  </a:cubicBezTo>
                  <a:close/>
                </a:path>
              </a:pathLst>
            </a:custGeom>
            <a:solidFill>
              <a:srgbClr val="F15F33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93260" y="3837420"/>
            <a:ext cx="2585485" cy="171934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49182" y="3837420"/>
            <a:ext cx="2585485" cy="171934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04241" y="3837420"/>
            <a:ext cx="2585485" cy="1719347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256199" y="1951917"/>
            <a:ext cx="1649399" cy="2457805"/>
            <a:chOff x="0" y="0"/>
            <a:chExt cx="3663950" cy="5459730"/>
          </a:xfrm>
        </p:grpSpPr>
        <p:sp>
          <p:nvSpPr>
            <p:cNvPr name="Freeform 11" id="11"/>
            <p:cNvSpPr/>
            <p:nvPr/>
          </p:nvSpPr>
          <p:spPr>
            <a:xfrm>
              <a:off x="31750" y="3175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3600450" y="5036820"/>
                  </a:moveTo>
                  <a:cubicBezTo>
                    <a:pt x="3600450" y="5236210"/>
                    <a:pt x="3439160" y="5396230"/>
                    <a:pt x="3241040" y="5396230"/>
                  </a:cubicBezTo>
                  <a:lnTo>
                    <a:pt x="359410" y="5396230"/>
                  </a:lnTo>
                  <a:cubicBezTo>
                    <a:pt x="160020" y="5396230"/>
                    <a:pt x="0" y="5234940"/>
                    <a:pt x="0" y="503682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5036820"/>
                  </a:lnTo>
                  <a:close/>
                </a:path>
              </a:pathLst>
            </a:custGeom>
            <a:blipFill>
              <a:blip r:embed="rId5"/>
              <a:stretch>
                <a:fillRect l="-4610" r="-4610" t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3663950" cy="5459730"/>
            </a:xfrm>
            <a:custGeom>
              <a:avLst/>
              <a:gdLst/>
              <a:ahLst/>
              <a:cxnLst/>
              <a:rect r="r" b="b" t="t" l="l"/>
              <a:pathLst>
                <a:path h="5459730" w="3663950">
                  <a:moveTo>
                    <a:pt x="3271520" y="5459730"/>
                  </a:moveTo>
                  <a:lnTo>
                    <a:pt x="391160" y="5459730"/>
                  </a:lnTo>
                  <a:cubicBezTo>
                    <a:pt x="175260" y="5459730"/>
                    <a:pt x="0" y="5284470"/>
                    <a:pt x="0" y="506857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5067300"/>
                  </a:lnTo>
                  <a:cubicBezTo>
                    <a:pt x="3663950" y="5284470"/>
                    <a:pt x="3487420" y="5459730"/>
                    <a:pt x="3271520" y="545973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5067300"/>
                  </a:lnTo>
                  <a:cubicBezTo>
                    <a:pt x="63500" y="5248910"/>
                    <a:pt x="210820" y="5394960"/>
                    <a:pt x="391160" y="5394960"/>
                  </a:cubicBezTo>
                  <a:lnTo>
                    <a:pt x="3271520" y="5394960"/>
                  </a:lnTo>
                  <a:cubicBezTo>
                    <a:pt x="3453130" y="5394960"/>
                    <a:pt x="3599180" y="5247640"/>
                    <a:pt x="3599180" y="506730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7D533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317225" y="1951917"/>
            <a:ext cx="1649399" cy="2457805"/>
            <a:chOff x="0" y="0"/>
            <a:chExt cx="3663950" cy="5459730"/>
          </a:xfrm>
        </p:grpSpPr>
        <p:sp>
          <p:nvSpPr>
            <p:cNvPr name="Freeform 14" id="14"/>
            <p:cNvSpPr/>
            <p:nvPr/>
          </p:nvSpPr>
          <p:spPr>
            <a:xfrm>
              <a:off x="31750" y="3175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3600450" y="5036820"/>
                  </a:moveTo>
                  <a:cubicBezTo>
                    <a:pt x="3600450" y="5236210"/>
                    <a:pt x="3439160" y="5396230"/>
                    <a:pt x="3241040" y="5396230"/>
                  </a:cubicBezTo>
                  <a:lnTo>
                    <a:pt x="359410" y="5396230"/>
                  </a:lnTo>
                  <a:cubicBezTo>
                    <a:pt x="160020" y="5396230"/>
                    <a:pt x="0" y="5234940"/>
                    <a:pt x="0" y="503682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5036820"/>
                  </a:lnTo>
                  <a:close/>
                </a:path>
              </a:pathLst>
            </a:custGeom>
            <a:blipFill>
              <a:blip r:embed="rId6"/>
              <a:stretch>
                <a:fillRect l="-31852" r="-42224" t="-16146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3663950" cy="5459730"/>
            </a:xfrm>
            <a:custGeom>
              <a:avLst/>
              <a:gdLst/>
              <a:ahLst/>
              <a:cxnLst/>
              <a:rect r="r" b="b" t="t" l="l"/>
              <a:pathLst>
                <a:path h="5459730" w="3663950">
                  <a:moveTo>
                    <a:pt x="3271520" y="5459730"/>
                  </a:moveTo>
                  <a:lnTo>
                    <a:pt x="391160" y="5459730"/>
                  </a:lnTo>
                  <a:cubicBezTo>
                    <a:pt x="175260" y="5459730"/>
                    <a:pt x="0" y="5284470"/>
                    <a:pt x="0" y="506857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5067300"/>
                  </a:lnTo>
                  <a:cubicBezTo>
                    <a:pt x="3663950" y="5284470"/>
                    <a:pt x="3487420" y="5459730"/>
                    <a:pt x="3271520" y="545973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5067300"/>
                  </a:lnTo>
                  <a:cubicBezTo>
                    <a:pt x="63500" y="5248910"/>
                    <a:pt x="210820" y="5394960"/>
                    <a:pt x="391160" y="5394960"/>
                  </a:cubicBezTo>
                  <a:lnTo>
                    <a:pt x="3271520" y="5394960"/>
                  </a:lnTo>
                  <a:cubicBezTo>
                    <a:pt x="3453130" y="5394960"/>
                    <a:pt x="3599180" y="5247640"/>
                    <a:pt x="3599180" y="506730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7D533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372283" y="1951917"/>
            <a:ext cx="1649399" cy="2457805"/>
            <a:chOff x="0" y="0"/>
            <a:chExt cx="3663950" cy="5459730"/>
          </a:xfrm>
        </p:grpSpPr>
        <p:sp>
          <p:nvSpPr>
            <p:cNvPr name="Freeform 17" id="17"/>
            <p:cNvSpPr/>
            <p:nvPr/>
          </p:nvSpPr>
          <p:spPr>
            <a:xfrm>
              <a:off x="31750" y="3175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3600450" y="5036820"/>
                  </a:moveTo>
                  <a:cubicBezTo>
                    <a:pt x="3600450" y="5236210"/>
                    <a:pt x="3439160" y="5396230"/>
                    <a:pt x="3241040" y="5396230"/>
                  </a:cubicBezTo>
                  <a:lnTo>
                    <a:pt x="359410" y="5396230"/>
                  </a:lnTo>
                  <a:cubicBezTo>
                    <a:pt x="160020" y="5396230"/>
                    <a:pt x="0" y="5234940"/>
                    <a:pt x="0" y="503682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5036820"/>
                  </a:lnTo>
                  <a:close/>
                </a:path>
              </a:pathLst>
            </a:custGeom>
            <a:blipFill>
              <a:blip r:embed="rId7"/>
              <a:stretch>
                <a:fillRect l="-26568" r="-34716" t="-7611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>
              <a:off x="0" y="0"/>
              <a:ext cx="3663950" cy="5459730"/>
            </a:xfrm>
            <a:custGeom>
              <a:avLst/>
              <a:gdLst/>
              <a:ahLst/>
              <a:cxnLst/>
              <a:rect r="r" b="b" t="t" l="l"/>
              <a:pathLst>
                <a:path h="5459730" w="3663950">
                  <a:moveTo>
                    <a:pt x="3271520" y="5459730"/>
                  </a:moveTo>
                  <a:lnTo>
                    <a:pt x="391160" y="5459730"/>
                  </a:lnTo>
                  <a:cubicBezTo>
                    <a:pt x="175260" y="5459730"/>
                    <a:pt x="0" y="5284470"/>
                    <a:pt x="0" y="506857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5067300"/>
                  </a:lnTo>
                  <a:cubicBezTo>
                    <a:pt x="3663950" y="5284470"/>
                    <a:pt x="3487420" y="5459730"/>
                    <a:pt x="3271520" y="545973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5067300"/>
                  </a:lnTo>
                  <a:cubicBezTo>
                    <a:pt x="63500" y="5248910"/>
                    <a:pt x="210820" y="5394960"/>
                    <a:pt x="391160" y="5394960"/>
                  </a:cubicBezTo>
                  <a:lnTo>
                    <a:pt x="3271520" y="5394960"/>
                  </a:lnTo>
                  <a:cubicBezTo>
                    <a:pt x="3453130" y="5394960"/>
                    <a:pt x="3599180" y="5247640"/>
                    <a:pt x="3599180" y="506730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7D533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81646" y="7442271"/>
            <a:ext cx="2585485" cy="171934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20869" y="7442271"/>
            <a:ext cx="2585485" cy="1719347"/>
          </a:xfrm>
          <a:prstGeom prst="rect">
            <a:avLst/>
          </a:prstGeom>
        </p:spPr>
      </p:pic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9844585" y="5556767"/>
            <a:ext cx="1649399" cy="2457805"/>
            <a:chOff x="0" y="0"/>
            <a:chExt cx="3663950" cy="5459730"/>
          </a:xfrm>
        </p:grpSpPr>
        <p:sp>
          <p:nvSpPr>
            <p:cNvPr name="Freeform 22" id="22"/>
            <p:cNvSpPr/>
            <p:nvPr/>
          </p:nvSpPr>
          <p:spPr>
            <a:xfrm>
              <a:off x="31750" y="3175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3600450" y="5036820"/>
                  </a:moveTo>
                  <a:cubicBezTo>
                    <a:pt x="3600450" y="5236210"/>
                    <a:pt x="3439160" y="5396230"/>
                    <a:pt x="3241040" y="5396230"/>
                  </a:cubicBezTo>
                  <a:lnTo>
                    <a:pt x="359410" y="5396230"/>
                  </a:lnTo>
                  <a:cubicBezTo>
                    <a:pt x="160020" y="5396230"/>
                    <a:pt x="0" y="5234940"/>
                    <a:pt x="0" y="503682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5036820"/>
                  </a:lnTo>
                  <a:close/>
                </a:path>
              </a:pathLst>
            </a:custGeom>
            <a:blipFill>
              <a:blip r:embed="rId8"/>
              <a:stretch>
                <a:fillRect l="-17672" r="-8107" t="-5729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3663950" cy="5459730"/>
            </a:xfrm>
            <a:custGeom>
              <a:avLst/>
              <a:gdLst/>
              <a:ahLst/>
              <a:cxnLst/>
              <a:rect r="r" b="b" t="t" l="l"/>
              <a:pathLst>
                <a:path h="5459730" w="3663950">
                  <a:moveTo>
                    <a:pt x="3271520" y="5459730"/>
                  </a:moveTo>
                  <a:lnTo>
                    <a:pt x="391160" y="5459730"/>
                  </a:lnTo>
                  <a:cubicBezTo>
                    <a:pt x="175260" y="5459730"/>
                    <a:pt x="0" y="5284470"/>
                    <a:pt x="0" y="506857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5067300"/>
                  </a:lnTo>
                  <a:cubicBezTo>
                    <a:pt x="3663950" y="5284470"/>
                    <a:pt x="3487420" y="5459730"/>
                    <a:pt x="3271520" y="545973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5067300"/>
                  </a:lnTo>
                  <a:cubicBezTo>
                    <a:pt x="63500" y="5248910"/>
                    <a:pt x="210820" y="5394960"/>
                    <a:pt x="391160" y="5394960"/>
                  </a:cubicBezTo>
                  <a:lnTo>
                    <a:pt x="3271520" y="5394960"/>
                  </a:lnTo>
                  <a:cubicBezTo>
                    <a:pt x="3453130" y="5394960"/>
                    <a:pt x="3599180" y="5247640"/>
                    <a:pt x="3599180" y="506730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7D533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788912" y="5556767"/>
            <a:ext cx="1649399" cy="2457805"/>
            <a:chOff x="0" y="0"/>
            <a:chExt cx="3663950" cy="5459730"/>
          </a:xfrm>
        </p:grpSpPr>
        <p:sp>
          <p:nvSpPr>
            <p:cNvPr name="Freeform 25" id="25"/>
            <p:cNvSpPr/>
            <p:nvPr/>
          </p:nvSpPr>
          <p:spPr>
            <a:xfrm>
              <a:off x="31750" y="31750"/>
              <a:ext cx="3600450" cy="5396230"/>
            </a:xfrm>
            <a:custGeom>
              <a:avLst/>
              <a:gdLst/>
              <a:ahLst/>
              <a:cxnLst/>
              <a:rect r="r" b="b" t="t" l="l"/>
              <a:pathLst>
                <a:path h="5396230" w="3600450">
                  <a:moveTo>
                    <a:pt x="3600450" y="5036820"/>
                  </a:moveTo>
                  <a:cubicBezTo>
                    <a:pt x="3600450" y="5236210"/>
                    <a:pt x="3439160" y="5396230"/>
                    <a:pt x="3241040" y="5396230"/>
                  </a:cubicBezTo>
                  <a:lnTo>
                    <a:pt x="359410" y="5396230"/>
                  </a:lnTo>
                  <a:cubicBezTo>
                    <a:pt x="160020" y="5396230"/>
                    <a:pt x="0" y="5234940"/>
                    <a:pt x="0" y="503682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5036820"/>
                  </a:lnTo>
                  <a:close/>
                </a:path>
              </a:pathLst>
            </a:custGeom>
            <a:blipFill>
              <a:blip r:embed="rId9"/>
              <a:stretch>
                <a:fillRect l="-6203" r="-6203" t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>
              <a:off x="0" y="0"/>
              <a:ext cx="3663950" cy="5459730"/>
            </a:xfrm>
            <a:custGeom>
              <a:avLst/>
              <a:gdLst/>
              <a:ahLst/>
              <a:cxnLst/>
              <a:rect r="r" b="b" t="t" l="l"/>
              <a:pathLst>
                <a:path h="5459730" w="3663950">
                  <a:moveTo>
                    <a:pt x="3271520" y="5459730"/>
                  </a:moveTo>
                  <a:lnTo>
                    <a:pt x="391160" y="5459730"/>
                  </a:lnTo>
                  <a:cubicBezTo>
                    <a:pt x="175260" y="5459730"/>
                    <a:pt x="0" y="5284470"/>
                    <a:pt x="0" y="5068570"/>
                  </a:cubicBezTo>
                  <a:lnTo>
                    <a:pt x="0" y="39116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5067300"/>
                  </a:lnTo>
                  <a:cubicBezTo>
                    <a:pt x="3663950" y="5284470"/>
                    <a:pt x="3487420" y="5459730"/>
                    <a:pt x="3271520" y="545973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5067300"/>
                  </a:lnTo>
                  <a:cubicBezTo>
                    <a:pt x="63500" y="5248910"/>
                    <a:pt x="210820" y="5394960"/>
                    <a:pt x="391160" y="5394960"/>
                  </a:cubicBezTo>
                  <a:lnTo>
                    <a:pt x="3271520" y="5394960"/>
                  </a:lnTo>
                  <a:cubicBezTo>
                    <a:pt x="3453130" y="5394960"/>
                    <a:pt x="3599180" y="5247640"/>
                    <a:pt x="3599180" y="506730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7D533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5302939" y="300417"/>
            <a:ext cx="7677107" cy="933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1"/>
              </a:lnSpc>
            </a:pPr>
            <a:r>
              <a:rPr lang="en-US" sz="6399">
                <a:solidFill>
                  <a:srgbClr val="F7D533"/>
                </a:solidFill>
                <a:latin typeface="Source Sans Pro Bold"/>
              </a:rPr>
              <a:t>ABRACA DATA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43196" y="4602924"/>
            <a:ext cx="1885614" cy="26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607">
                <a:solidFill>
                  <a:srgbClr val="E5383B"/>
                </a:solidFill>
                <a:latin typeface="Open Sans Bold"/>
              </a:rPr>
              <a:t>KEN MANALAD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94359" y="4602924"/>
            <a:ext cx="1885614" cy="26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607">
                <a:solidFill>
                  <a:srgbClr val="E5383B"/>
                </a:solidFill>
                <a:latin typeface="Open Sans Bold"/>
              </a:rPr>
              <a:t>PIOLO BAYETA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56463" y="4548063"/>
            <a:ext cx="1885614" cy="54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607">
                <a:solidFill>
                  <a:srgbClr val="E5383B"/>
                </a:solidFill>
                <a:latin typeface="Open Sans Bold"/>
              </a:rPr>
              <a:t>MARK KEVIN BELINO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31582" y="8204862"/>
            <a:ext cx="1885614" cy="26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607">
                <a:solidFill>
                  <a:srgbClr val="E5383B"/>
                </a:solidFill>
                <a:latin typeface="Open Sans Bold"/>
              </a:rPr>
              <a:t>APRIL JOY AGQUIZ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75563" y="8204862"/>
            <a:ext cx="1885614" cy="26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607">
                <a:solidFill>
                  <a:srgbClr val="E5383B"/>
                </a:solidFill>
                <a:latin typeface="Open Sans Bold"/>
              </a:rPr>
              <a:t>AIRA MAE ONDA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989" y="0"/>
            <a:ext cx="5710244" cy="49964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664200" y="848993"/>
            <a:ext cx="2595100" cy="259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8700" y="6663200"/>
            <a:ext cx="2595100" cy="259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873349" y="5872349"/>
            <a:ext cx="3095989" cy="57333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62010" y="2146543"/>
            <a:ext cx="1665457" cy="126271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942193" y="3893818"/>
            <a:ext cx="9937428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7D533"/>
                </a:solidFill>
                <a:latin typeface="Source Sans Pro Bold"/>
              </a:rPr>
              <a:t>RECOMMENDATION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2314" y="4794014"/>
            <a:ext cx="13144849" cy="186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4"/>
              </a:lnSpc>
            </a:pPr>
            <a:r>
              <a:rPr lang="en-US" spc="412" sz="4800">
                <a:solidFill>
                  <a:srgbClr val="F3F3F3"/>
                </a:solidFill>
                <a:latin typeface="Open Sans Bold"/>
              </a:rPr>
              <a:t>FOR</a:t>
            </a:r>
          </a:p>
          <a:p>
            <a:pPr algn="ctr">
              <a:lnSpc>
                <a:spcPts val="4800"/>
              </a:lnSpc>
            </a:pPr>
            <a:r>
              <a:rPr lang="en-US" spc="412" sz="4800">
                <a:solidFill>
                  <a:srgbClr val="F3F3F3"/>
                </a:solidFill>
                <a:latin typeface="Open Sans Bold"/>
              </a:rPr>
              <a:t>OVERSEAS FILIPINO WORKERS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57525" y="7191011"/>
            <a:ext cx="1369941" cy="10386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471850" y="2124615"/>
            <a:ext cx="8229600" cy="6037770"/>
            <a:chOff x="0" y="0"/>
            <a:chExt cx="8267423" cy="6065520"/>
          </a:xfrm>
        </p:grpSpPr>
        <p:sp>
          <p:nvSpPr>
            <p:cNvPr name="Freeform 3" id="3"/>
            <p:cNvSpPr/>
            <p:nvPr/>
          </p:nvSpPr>
          <p:spPr>
            <a:xfrm>
              <a:off x="-50800" y="0"/>
              <a:ext cx="8369023" cy="6066790"/>
            </a:xfrm>
            <a:custGeom>
              <a:avLst/>
              <a:gdLst/>
              <a:ahLst/>
              <a:cxnLst/>
              <a:rect r="r" b="b" t="t" l="l"/>
              <a:pathLst>
                <a:path h="6066790" w="8369023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6612613" y="6066790"/>
                  </a:lnTo>
                  <a:lnTo>
                    <a:pt x="6612613" y="0"/>
                  </a:lnTo>
                  <a:lnTo>
                    <a:pt x="1692910" y="0"/>
                  </a:lnTo>
                  <a:close/>
                  <a:moveTo>
                    <a:pt x="7069813" y="0"/>
                  </a:moveTo>
                  <a:lnTo>
                    <a:pt x="6612613" y="0"/>
                  </a:lnTo>
                  <a:lnTo>
                    <a:pt x="6612613" y="6065520"/>
                  </a:lnTo>
                  <a:lnTo>
                    <a:pt x="6622773" y="6065520"/>
                  </a:lnTo>
                  <a:cubicBezTo>
                    <a:pt x="7361913" y="6065520"/>
                    <a:pt x="8010883" y="5462270"/>
                    <a:pt x="8064223" y="4725670"/>
                  </a:cubicBezTo>
                  <a:lnTo>
                    <a:pt x="8314413" y="1338580"/>
                  </a:lnTo>
                  <a:cubicBezTo>
                    <a:pt x="8369023" y="603250"/>
                    <a:pt x="7808953" y="0"/>
                    <a:pt x="7069813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15F33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2816157" y="2594423"/>
            <a:ext cx="7375776" cy="5098154"/>
            <a:chOff x="0" y="0"/>
            <a:chExt cx="8775316" cy="6065520"/>
          </a:xfrm>
        </p:grpSpPr>
        <p:sp>
          <p:nvSpPr>
            <p:cNvPr name="Freeform 5" id="5"/>
            <p:cNvSpPr/>
            <p:nvPr/>
          </p:nvSpPr>
          <p:spPr>
            <a:xfrm>
              <a:off x="-50800" y="0"/>
              <a:ext cx="8876916" cy="6066790"/>
            </a:xfrm>
            <a:custGeom>
              <a:avLst/>
              <a:gdLst/>
              <a:ahLst/>
              <a:cxnLst/>
              <a:rect r="r" b="b" t="t" l="l"/>
              <a:pathLst>
                <a:path h="6066790" w="8876916">
                  <a:moveTo>
                    <a:pt x="1692910" y="0"/>
                  </a:moveTo>
                  <a:lnTo>
                    <a:pt x="1692910" y="6065520"/>
                  </a:lnTo>
                  <a:cubicBezTo>
                    <a:pt x="1710690" y="6066790"/>
                    <a:pt x="1728470" y="6066790"/>
                    <a:pt x="1746250" y="6066790"/>
                  </a:cubicBezTo>
                  <a:lnTo>
                    <a:pt x="7120506" y="6066790"/>
                  </a:lnTo>
                  <a:lnTo>
                    <a:pt x="7120506" y="0"/>
                  </a:lnTo>
                  <a:lnTo>
                    <a:pt x="1692910" y="0"/>
                  </a:lnTo>
                  <a:close/>
                  <a:moveTo>
                    <a:pt x="7577706" y="0"/>
                  </a:moveTo>
                  <a:lnTo>
                    <a:pt x="7120506" y="0"/>
                  </a:lnTo>
                  <a:lnTo>
                    <a:pt x="7120506" y="6065520"/>
                  </a:lnTo>
                  <a:lnTo>
                    <a:pt x="7130666" y="6065520"/>
                  </a:lnTo>
                  <a:cubicBezTo>
                    <a:pt x="7869806" y="6065520"/>
                    <a:pt x="8518776" y="5462270"/>
                    <a:pt x="8572116" y="4725670"/>
                  </a:cubicBezTo>
                  <a:lnTo>
                    <a:pt x="8822306" y="1338580"/>
                  </a:lnTo>
                  <a:cubicBezTo>
                    <a:pt x="8876916" y="603250"/>
                    <a:pt x="8316846" y="0"/>
                    <a:pt x="7577706" y="0"/>
                  </a:cubicBezTo>
                  <a:close/>
                  <a:moveTo>
                    <a:pt x="1299210" y="0"/>
                  </a:moveTo>
                  <a:cubicBezTo>
                    <a:pt x="560070" y="0"/>
                    <a:pt x="0" y="603250"/>
                    <a:pt x="54610" y="1339850"/>
                  </a:cubicBezTo>
                  <a:lnTo>
                    <a:pt x="304800" y="4726940"/>
                  </a:lnTo>
                  <a:cubicBezTo>
                    <a:pt x="358140" y="5445760"/>
                    <a:pt x="977900" y="6037580"/>
                    <a:pt x="1694180" y="6065520"/>
                  </a:cubicBezTo>
                  <a:lnTo>
                    <a:pt x="1694180" y="0"/>
                  </a:lnTo>
                  <a:lnTo>
                    <a:pt x="1299210" y="0"/>
                  </a:lnTo>
                  <a:close/>
                </a:path>
              </a:pathLst>
            </a:custGeom>
            <a:solidFill>
              <a:srgbClr val="F58132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02950" y="1949818"/>
            <a:ext cx="1065119" cy="56451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02950" y="3785590"/>
            <a:ext cx="1065119" cy="56451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02950" y="5501030"/>
            <a:ext cx="1065119" cy="56451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02950" y="7245549"/>
            <a:ext cx="1065119" cy="56451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7225" y="1455612"/>
            <a:ext cx="5072937" cy="202917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7225" y="3253284"/>
            <a:ext cx="5072937" cy="202917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7225" y="5050956"/>
            <a:ext cx="5072937" cy="202917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7225" y="6848628"/>
            <a:ext cx="5072937" cy="2029175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15906730" y="-350700"/>
            <a:ext cx="3785900" cy="11688594"/>
            <a:chOff x="0" y="0"/>
            <a:chExt cx="1672635" cy="5164096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672635" cy="5164096"/>
            </a:xfrm>
            <a:custGeom>
              <a:avLst/>
              <a:gdLst/>
              <a:ahLst/>
              <a:cxnLst/>
              <a:rect r="r" b="b" t="t" l="l"/>
              <a:pathLst>
                <a:path h="5164096" w="1672635">
                  <a:moveTo>
                    <a:pt x="1548175" y="5164096"/>
                  </a:moveTo>
                  <a:lnTo>
                    <a:pt x="124460" y="5164096"/>
                  </a:lnTo>
                  <a:cubicBezTo>
                    <a:pt x="55880" y="5164096"/>
                    <a:pt x="0" y="5108216"/>
                    <a:pt x="0" y="50396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8175" y="0"/>
                  </a:lnTo>
                  <a:cubicBezTo>
                    <a:pt x="1616755" y="0"/>
                    <a:pt x="1672635" y="55880"/>
                    <a:pt x="1672635" y="124460"/>
                  </a:cubicBezTo>
                  <a:lnTo>
                    <a:pt x="1672635" y="5039636"/>
                  </a:lnTo>
                  <a:cubicBezTo>
                    <a:pt x="1672635" y="5108216"/>
                    <a:pt x="1616755" y="5164096"/>
                    <a:pt x="1548175" y="5164096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799681" y="-160200"/>
            <a:ext cx="2083450" cy="11688594"/>
            <a:chOff x="0" y="0"/>
            <a:chExt cx="920482" cy="5164096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920482" cy="5164096"/>
            </a:xfrm>
            <a:custGeom>
              <a:avLst/>
              <a:gdLst/>
              <a:ahLst/>
              <a:cxnLst/>
              <a:rect r="r" b="b" t="t" l="l"/>
              <a:pathLst>
                <a:path h="5164096" w="920482">
                  <a:moveTo>
                    <a:pt x="796022" y="5164096"/>
                  </a:moveTo>
                  <a:lnTo>
                    <a:pt x="124460" y="5164096"/>
                  </a:lnTo>
                  <a:cubicBezTo>
                    <a:pt x="55880" y="5164096"/>
                    <a:pt x="0" y="5108216"/>
                    <a:pt x="0" y="50396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96022" y="0"/>
                  </a:lnTo>
                  <a:cubicBezTo>
                    <a:pt x="864602" y="0"/>
                    <a:pt x="920482" y="55880"/>
                    <a:pt x="920482" y="124460"/>
                  </a:cubicBezTo>
                  <a:lnTo>
                    <a:pt x="920482" y="5039636"/>
                  </a:lnTo>
                  <a:cubicBezTo>
                    <a:pt x="920482" y="5108216"/>
                    <a:pt x="864602" y="5164096"/>
                    <a:pt x="796022" y="5164096"/>
                  </a:cubicBezTo>
                  <a:close/>
                </a:path>
              </a:pathLst>
            </a:custGeom>
            <a:solidFill>
              <a:srgbClr val="F58132"/>
            </a:solidFill>
          </p:spPr>
        </p:sp>
      </p:grpSp>
      <p:sp>
        <p:nvSpPr>
          <p:cNvPr name="TextBox 18" id="18"/>
          <p:cNvSpPr txBox="true"/>
          <p:nvPr/>
        </p:nvSpPr>
        <p:spPr>
          <a:xfrm rot="5400000">
            <a:off x="13134822" y="4439546"/>
            <a:ext cx="7302893" cy="91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5"/>
              </a:lnSpc>
            </a:pPr>
            <a:r>
              <a:rPr lang="en-US" sz="7199">
                <a:solidFill>
                  <a:srgbClr val="14213D"/>
                </a:solidFill>
                <a:latin typeface="Source Sans Pro Bold"/>
              </a:rPr>
              <a:t>ACTION PLAN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3339" y="1927274"/>
            <a:ext cx="364707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5000">
                <a:solidFill>
                  <a:srgbClr val="14213D"/>
                </a:solidFill>
                <a:latin typeface="Open Sans Bold"/>
              </a:rPr>
              <a:t>Protection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6009" y="3810671"/>
            <a:ext cx="441536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5000">
                <a:solidFill>
                  <a:srgbClr val="14213D"/>
                </a:solidFill>
                <a:latin typeface="Open Sans Bold"/>
              </a:rPr>
              <a:t>Enhancement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66976" y="5475050"/>
            <a:ext cx="325343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5000">
                <a:solidFill>
                  <a:srgbClr val="14213D"/>
                </a:solidFill>
                <a:latin typeface="Open Sans Bold"/>
              </a:rPr>
              <a:t>Monetary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66976" y="7270631"/>
            <a:ext cx="3253435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0"/>
              </a:lnSpc>
            </a:pPr>
            <a:r>
              <a:rPr lang="en-US" sz="5000">
                <a:solidFill>
                  <a:srgbClr val="14213D"/>
                </a:solidFill>
                <a:latin typeface="Open Sans Bold"/>
              </a:rPr>
              <a:t>Training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49044" y="1519604"/>
            <a:ext cx="8731554" cy="141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3000">
                <a:solidFill>
                  <a:srgbClr val="F5F3F4"/>
                </a:solidFill>
                <a:latin typeface="Open Sans"/>
              </a:rPr>
              <a:t>Impose regulations to ensure a higher level of protection and empower migrants and their communities.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301432" y="3475262"/>
            <a:ext cx="8626779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3000">
                <a:solidFill>
                  <a:srgbClr val="F5F3F4"/>
                </a:solidFill>
                <a:latin typeface="Open Sans"/>
              </a:rPr>
              <a:t>Enhance government resources and opportunities for OFWs and their families.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53819" y="5341700"/>
            <a:ext cx="9181436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3000">
                <a:solidFill>
                  <a:srgbClr val="F5F3F4"/>
                </a:solidFill>
                <a:latin typeface="Open Sans"/>
              </a:rPr>
              <a:t>Facilitate OFWs in obtaining financial sustainability, which benefits our country's economy.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53819" y="7137281"/>
            <a:ext cx="8146768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3000">
                <a:solidFill>
                  <a:srgbClr val="F5F3F4"/>
                </a:solidFill>
                <a:latin typeface="Open Sans"/>
              </a:rPr>
              <a:t>Indulge in knowledge and expertise development for our overseas workers.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5400000">
            <a:off x="1363198" y="6775352"/>
            <a:ext cx="3200551" cy="59269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7418104" y="-275181"/>
            <a:ext cx="11594556" cy="1014523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09706" y="2386405"/>
            <a:ext cx="6285410" cy="143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91"/>
              </a:lnSpc>
            </a:pPr>
            <a:r>
              <a:rPr lang="en-US" sz="11496">
                <a:solidFill>
                  <a:srgbClr val="F7D533"/>
                </a:solidFill>
                <a:latin typeface="Source Sans Pro Bold"/>
              </a:rPr>
              <a:t>THANK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9706" y="3703921"/>
            <a:ext cx="6285410" cy="1439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91"/>
              </a:lnSpc>
            </a:pPr>
            <a:r>
              <a:rPr lang="en-US" sz="11496">
                <a:solidFill>
                  <a:srgbClr val="F15F33"/>
                </a:solidFill>
                <a:latin typeface="Source Sans Pro Bold"/>
              </a:rPr>
              <a:t>YOU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7371" y="983010"/>
            <a:ext cx="8015329" cy="706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08"/>
              </a:lnSpc>
            </a:pPr>
            <a:r>
              <a:rPr lang="en-US" sz="5600">
                <a:solidFill>
                  <a:srgbClr val="F7D533"/>
                </a:solidFill>
                <a:latin typeface="Source Sans Pro 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24643" y="2156109"/>
            <a:ext cx="16530342" cy="55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8"/>
              </a:lnSpc>
            </a:pPr>
            <a:r>
              <a:rPr lang="en-US" sz="3220">
                <a:solidFill>
                  <a:srgbClr val="F58132"/>
                </a:solidFill>
                <a:latin typeface="Source Sans Pro Bold"/>
              </a:rPr>
              <a:t>Modern Day Heroes: 5 Reasons Why OFWs Get Such Title. (2014, April 30). Pinoy-OFW.com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4643" y="2674865"/>
            <a:ext cx="16781028" cy="35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F5F3F4"/>
                </a:solidFill>
                <a:latin typeface="Open Sans Light Italics"/>
              </a:rPr>
              <a:t>https://www.pinoy-ofw.com/news/32634-modern-day heroes.html?fbclid=IwAR0S9PlSbTlbAtHsvgBIaNTKISGjLFOsn3e4rC7JJ0lldWoYpfDJJuzvZdY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4643" y="3797081"/>
            <a:ext cx="16530342" cy="55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8"/>
              </a:lnSpc>
            </a:pPr>
            <a:r>
              <a:rPr lang="en-US" sz="3220">
                <a:solidFill>
                  <a:srgbClr val="F58132"/>
                </a:solidFill>
                <a:latin typeface="Source Sans Pro Bold"/>
              </a:rPr>
              <a:t>OFW: ANG BAGONG BAYANI | DOLE-CAR. (n.d.). Car.dole.gov.ph. Retrieved April 11, 2022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4643" y="4315836"/>
            <a:ext cx="16781028" cy="35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F5F3F4"/>
                </a:solidFill>
                <a:latin typeface="Open Sans Light Italics"/>
              </a:rPr>
              <a:t>https://car.dole.gov.ph/news/ofw-ang-bagongbayani/?fbclid=IwAR1PIh0yuDEo0zyIWOq3B1jz7kKI35eRvoLo7ahXDsDiwZubSa8VwRW86_8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4643" y="5433970"/>
            <a:ext cx="16530342" cy="55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8"/>
              </a:lnSpc>
            </a:pPr>
            <a:r>
              <a:rPr lang="en-US" sz="3220">
                <a:solidFill>
                  <a:srgbClr val="F58132"/>
                </a:solidFill>
                <a:latin typeface="Source Sans Pro Bold"/>
              </a:rPr>
              <a:t>Overseas Filipino Workers Free Essay Example. (2016, July 23). StudyMoose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4643" y="5952725"/>
            <a:ext cx="16781028" cy="35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F5F3F4"/>
                </a:solidFill>
                <a:latin typeface="Open Sans Light Italics"/>
              </a:rPr>
              <a:t>https://studymoose.com/overseas-filipino-workers essay?fbclid=IwAR1PIh0yuDEo0zyIWOq3B1jz7kKI35eRvoLo7ahXDsDiwZubSa8VwRW86_8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4643" y="7070859"/>
            <a:ext cx="16530342" cy="11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8"/>
              </a:lnSpc>
            </a:pPr>
            <a:r>
              <a:rPr lang="en-US" sz="3220">
                <a:solidFill>
                  <a:srgbClr val="F58132"/>
                </a:solidFill>
                <a:latin typeface="Source Sans Pro Bold"/>
              </a:rPr>
              <a:t>Overseas Filipino Remittances · innovate.dti.gov.ph. (n.d.). Innovate.dti.gov.ph. Retrieved April 11, 2022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4643" y="8161585"/>
            <a:ext cx="17621474" cy="72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F5F3F4"/>
                </a:solidFill>
                <a:latin typeface="Open Sans Light Italics"/>
              </a:rPr>
              <a:t> https://innovate.dti.gov.ph/about/btipr-services/statistics/overseas-filipinoremittances/?fbclid=IwAR3X5InTG1iw5wXw2Iq_39UPeH47bNg9wY1KgPg7FHtiIXMWsHe2RQ0QycA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14139944" y="6463587"/>
            <a:ext cx="5019917" cy="439242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16021790" y="-689575"/>
            <a:ext cx="1635525" cy="302875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-2700000">
            <a:off x="664498" y="2368038"/>
            <a:ext cx="285747" cy="285747"/>
            <a:chOff x="0" y="0"/>
            <a:chExt cx="1913890" cy="191389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2700000">
            <a:off x="664498" y="4009009"/>
            <a:ext cx="285747" cy="285747"/>
            <a:chOff x="0" y="0"/>
            <a:chExt cx="1913890" cy="191389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2700000">
            <a:off x="664498" y="5804915"/>
            <a:ext cx="285747" cy="285747"/>
            <a:chOff x="0" y="0"/>
            <a:chExt cx="1913890" cy="191389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2700000">
            <a:off x="683773" y="7323683"/>
            <a:ext cx="285747" cy="285747"/>
            <a:chOff x="0" y="0"/>
            <a:chExt cx="1913890" cy="191389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3673" y="1790059"/>
            <a:ext cx="16206811" cy="1541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45"/>
              </a:lnSpc>
            </a:pPr>
            <a:r>
              <a:rPr lang="en-US" sz="2960">
                <a:solidFill>
                  <a:srgbClr val="F58132"/>
                </a:solidFill>
                <a:latin typeface="Source Sans Pro Bold"/>
              </a:rPr>
              <a:t>Sayres, N. (n.d.). AN ANALYSIS OF THE SITUATION OF FILIPINO DOMESTIC WORKERS ILO Special Action Programme to Combat Forced Labour: Mobilizing Action for the Protection of Domestic Workers from Forced Labour and Trafficking in Southeast Asia. Retrieved April 11, 2022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23673" y="3395981"/>
            <a:ext cx="16452590" cy="71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8"/>
              </a:lnSpc>
            </a:pPr>
            <a:r>
              <a:rPr lang="en-US" sz="2092">
                <a:solidFill>
                  <a:srgbClr val="F5F3F4"/>
                </a:solidFill>
                <a:latin typeface="Open Sans Light Italics"/>
              </a:rPr>
              <a:t> https://www.ilo.org/wcmsp5/groups/public/---asia/---ro-bangkok/---ilomanila/documents/publication/wcms_124895.pdf?fbclid=IwAR2sAnmG9KrGjTCoOJvOIUElPFV2HRFuFdsw q78swxKlopiltmjRnltJJVk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3673" y="4864755"/>
            <a:ext cx="16206811" cy="109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9"/>
              </a:lnSpc>
            </a:pPr>
            <a:r>
              <a:rPr lang="en-US" sz="3157">
                <a:solidFill>
                  <a:srgbClr val="F58132"/>
                </a:solidFill>
                <a:latin typeface="Source Sans Pro Bold"/>
              </a:rPr>
              <a:t>Marie, S., &amp; Cosalan, B. (2010). STUDY ON THE OVERSEAS FILIPINO WORKER: A GENERAL PROFILE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3673" y="5925167"/>
            <a:ext cx="16452590" cy="34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8"/>
              </a:lnSpc>
            </a:pPr>
            <a:r>
              <a:rPr lang="en-US" sz="2092">
                <a:solidFill>
                  <a:srgbClr val="F5F3F4"/>
                </a:solidFill>
                <a:latin typeface="Open Sans Light Italics"/>
              </a:rPr>
              <a:t> https://core.ac.uk/download/pdf/213853084.pdf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3673" y="7027551"/>
            <a:ext cx="16206811" cy="109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9"/>
              </a:lnSpc>
            </a:pPr>
            <a:r>
              <a:rPr lang="en-US" sz="3157">
                <a:solidFill>
                  <a:srgbClr val="F58132"/>
                </a:solidFill>
                <a:latin typeface="Source Sans Pro Bold"/>
              </a:rPr>
              <a:t>Philippine Statistics Authority. (2020, June 4). Total Number of OFWs Estimated at 2.2 Million | Philippine Statistics Authority. Psa.gov.ph.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3673" y="8099407"/>
            <a:ext cx="16452590" cy="34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8"/>
              </a:lnSpc>
            </a:pPr>
            <a:r>
              <a:rPr lang="en-US" sz="2092">
                <a:solidFill>
                  <a:srgbClr val="F5F3F4"/>
                </a:solidFill>
                <a:latin typeface="Open Sans Light Italics"/>
              </a:rPr>
              <a:t>. Psa.gov.ph. https://psa.gov.ph/content/total-number-ofws-estimated-22-million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669943" y="-1327633"/>
            <a:ext cx="1652493" cy="306017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14325007" y="6615896"/>
            <a:ext cx="4802027" cy="4201774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-2700000">
            <a:off x="670917" y="2035586"/>
            <a:ext cx="285747" cy="285747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2700000">
            <a:off x="670917" y="5097659"/>
            <a:ext cx="285747" cy="285747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2700000">
            <a:off x="670917" y="7260455"/>
            <a:ext cx="285747" cy="285747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0" y="7710157"/>
            <a:ext cx="2595100" cy="2595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9957" y="2264929"/>
            <a:ext cx="25229744" cy="1700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8"/>
              </a:lnSpc>
            </a:pPr>
            <a:r>
              <a:rPr lang="en-US" sz="3220">
                <a:solidFill>
                  <a:srgbClr val="F58132"/>
                </a:solidFill>
                <a:latin typeface="Source Sans Pro Bold"/>
              </a:rPr>
              <a:t>The Filipino Youth and the Employment-Migration Nexus</a:t>
            </a:r>
          </a:p>
          <a:p>
            <a:pPr algn="just" marL="695213" indent="-347606" lvl="1">
              <a:lnSpc>
                <a:spcPts val="4508"/>
              </a:lnSpc>
              <a:buFont typeface="Arial"/>
              <a:buChar char="•"/>
            </a:pPr>
            <a:r>
              <a:rPr lang="en-US" sz="3220">
                <a:solidFill>
                  <a:srgbClr val="F58132"/>
                </a:solidFill>
                <a:latin typeface="Source Sans Pro Bold"/>
              </a:rPr>
              <a:t>January 2013</a:t>
            </a:r>
          </a:p>
          <a:p>
            <a:pPr algn="just">
              <a:lnSpc>
                <a:spcPts val="450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289957" y="3352415"/>
            <a:ext cx="16781028" cy="35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F5F3F4"/>
                </a:solidFill>
                <a:latin typeface="Open Sans Light Italics"/>
              </a:rPr>
              <a:t>https://www.researchgate.net/publication/261547728_The_Filipino_Youth_and_the_Employment-Migration_Nexus/figures?lo=1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9957" y="4470549"/>
            <a:ext cx="16530342" cy="55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8"/>
              </a:lnSpc>
            </a:pPr>
            <a:r>
              <a:rPr lang="en-US" sz="3220">
                <a:solidFill>
                  <a:srgbClr val="F58132"/>
                </a:solidFill>
                <a:latin typeface="Source Sans Pro Bold"/>
              </a:rPr>
              <a:t>Effect of COVID-19 Pandemic on OFW Deployment and Remittances. April 11, 2022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9957" y="4989304"/>
            <a:ext cx="16781028" cy="72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F5F3F4"/>
                </a:solidFill>
                <a:latin typeface="Open Sans Light Italics"/>
              </a:rPr>
              <a:t>http://legacy.senate.gov.ph/publications/SEPO/AAG_Migration%20and%20Remittances%20%20amidst%20COVID%2019_final.pdf?fbclid=IwAR0-G2psVbdKEUKRnfcpKkHyQ8WrdN-4_GtuaT0hZlAK7dBajU2w8IHnIWc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14139944" y="6463587"/>
            <a:ext cx="5019917" cy="439242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16021790" y="-689575"/>
            <a:ext cx="1635525" cy="302875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-2700000">
            <a:off x="729812" y="2476857"/>
            <a:ext cx="285747" cy="285747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2700000">
            <a:off x="729812" y="4682477"/>
            <a:ext cx="285747" cy="285747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89957" y="6708273"/>
            <a:ext cx="16530342" cy="55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8"/>
              </a:lnSpc>
            </a:pPr>
            <a:r>
              <a:rPr lang="en-US" sz="3220">
                <a:solidFill>
                  <a:srgbClr val="F58132"/>
                </a:solidFill>
                <a:latin typeface="Source Sans Pro Bold"/>
              </a:rPr>
              <a:t>THE 17 GOALS | Sustainable Development Goals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9957" y="7227028"/>
            <a:ext cx="16781028" cy="35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F5F3F4"/>
                </a:solidFill>
                <a:latin typeface="Open Sans Light Italics"/>
              </a:rPr>
              <a:t>https://sdgs.un.org/goals?fbclid=IwAR0QnFCOeYxNmgFuD8PfiyMunxqSQy4N4c7rYY_TtNym7936j60U5aSxqAo</a:t>
            </a:r>
          </a:p>
        </p:txBody>
      </p:sp>
      <p:grpSp>
        <p:nvGrpSpPr>
          <p:cNvPr name="Group 14" id="14"/>
          <p:cNvGrpSpPr/>
          <p:nvPr/>
        </p:nvGrpSpPr>
        <p:grpSpPr>
          <a:xfrm rot="-2700000">
            <a:off x="729812" y="6920201"/>
            <a:ext cx="285747" cy="285747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3238" y="4211586"/>
            <a:ext cx="15918148" cy="107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1"/>
              </a:lnSpc>
            </a:pPr>
            <a:r>
              <a:rPr lang="en-US" sz="3100">
                <a:solidFill>
                  <a:srgbClr val="F58132"/>
                </a:solidFill>
                <a:latin typeface="Source Sans Pro Bold"/>
              </a:rPr>
              <a:t>Overseas Filipino Remittances · innovate.dti.gov.ph. (n.d.). Innovate.dti.gov.ph. Retrieved April 11, 2022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3238" y="5253450"/>
            <a:ext cx="16968869" cy="70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6"/>
              </a:lnSpc>
            </a:pPr>
            <a:r>
              <a:rPr lang="en-US" sz="2054">
                <a:solidFill>
                  <a:srgbClr val="F5F3F4"/>
                </a:solidFill>
                <a:latin typeface="Open Sans Light Italics"/>
              </a:rPr>
              <a:t> https://innovate.dti.gov.ph/about/btipr-services/statistics/overseas-filipinoremittances/?fbclid=IwAR3X5InTG1iw5wXw2Iq_39UPeH47bNg9wY1KgPg7FHtiIXMWsHe2RQ0QycA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3238" y="3124884"/>
            <a:ext cx="8436941" cy="77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66"/>
              </a:lnSpc>
            </a:pPr>
            <a:r>
              <a:rPr lang="en-US" sz="6092">
                <a:solidFill>
                  <a:srgbClr val="F7D533"/>
                </a:solidFill>
                <a:latin typeface="Source Sans Pro Bold"/>
              </a:rPr>
              <a:t>DATASETS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13593974" y="5900980"/>
            <a:ext cx="5842984" cy="511261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5400000">
            <a:off x="1097346" y="7665378"/>
            <a:ext cx="2576376" cy="477106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true" rot="-5400000">
            <a:off x="15394018" y="377384"/>
            <a:ext cx="2595100" cy="2595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-2700000">
            <a:off x="1087880" y="4435216"/>
            <a:ext cx="285747" cy="285747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7D533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989" y="0"/>
            <a:ext cx="5710244" cy="49964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664200" y="1028700"/>
            <a:ext cx="2595100" cy="259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8700" y="6663200"/>
            <a:ext cx="2595100" cy="259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873349" y="5872349"/>
            <a:ext cx="3095989" cy="57333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37657" y="6572739"/>
            <a:ext cx="1324475" cy="100419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8136579" y="7938058"/>
            <a:ext cx="2726631" cy="80094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46133" y="4012065"/>
            <a:ext cx="9021457" cy="112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8499">
                <a:solidFill>
                  <a:srgbClr val="F7D533"/>
                </a:solidFill>
                <a:latin typeface="Source Sans Pro Bold"/>
              </a:rPr>
              <a:t>OVERSEAS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70378" y="4060326"/>
            <a:ext cx="9021457" cy="1072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F15F33"/>
                </a:solidFill>
                <a:latin typeface="Source Sans Pro Bold"/>
              </a:rPr>
              <a:t>FILIPINO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89166" y="5316384"/>
            <a:ext cx="9021457" cy="1033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25"/>
              </a:lnSpc>
            </a:pPr>
            <a:r>
              <a:rPr lang="en-US" sz="8199">
                <a:solidFill>
                  <a:srgbClr val="FFFFFF"/>
                </a:solidFill>
                <a:latin typeface="Source Sans Pro Bold"/>
              </a:rPr>
              <a:t>WORKERS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55" r="0" b="555"/>
          <a:stretch>
            <a:fillRect/>
          </a:stretch>
        </p:blipFill>
        <p:spPr>
          <a:xfrm flipH="false" flipV="false" rot="-388481">
            <a:off x="-471606" y="1085204"/>
            <a:ext cx="19504113" cy="114518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77689" y="2135403"/>
            <a:ext cx="3781611" cy="7122897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604674" y="9469775"/>
            <a:ext cx="6492240" cy="0"/>
          </a:xfrm>
          <a:prstGeom prst="line">
            <a:avLst/>
          </a:prstGeom>
          <a:ln cap="flat" w="47625">
            <a:solidFill>
              <a:srgbClr val="D9DBD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946025" y="402955"/>
            <a:ext cx="1121598" cy="154171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55305"/>
            <a:ext cx="4553664" cy="2353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89"/>
              </a:lnSpc>
            </a:pPr>
            <a:r>
              <a:rPr lang="en-US" sz="13849">
                <a:solidFill>
                  <a:srgbClr val="F15F33"/>
                </a:solidFill>
                <a:latin typeface="Bakerie Bold Bold"/>
              </a:rPr>
              <a:t>Kristine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2854" y="2040153"/>
            <a:ext cx="838759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5F3F4"/>
                </a:solidFill>
                <a:latin typeface="Open Sans Bold"/>
              </a:rPr>
              <a:t>Region IV-A CALABARZON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229315" y="-157782"/>
            <a:ext cx="3432385" cy="30033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4355581" y="3800486"/>
            <a:ext cx="868714" cy="86871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4355581" y="5804432"/>
            <a:ext cx="868714" cy="86871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-2700000">
            <a:off x="4521951" y="3966857"/>
            <a:ext cx="535973" cy="535973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58132"/>
            </a:solidFill>
          </p:spPr>
        </p:sp>
      </p:grpSp>
      <p:grpSp>
        <p:nvGrpSpPr>
          <p:cNvPr name="Group 7" id="7"/>
          <p:cNvGrpSpPr/>
          <p:nvPr/>
        </p:nvGrpSpPr>
        <p:grpSpPr>
          <a:xfrm rot="-2700000">
            <a:off x="4521951" y="5970802"/>
            <a:ext cx="535973" cy="535973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58132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969394" y="8019929"/>
            <a:ext cx="1737665" cy="321789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759013" y="1945463"/>
            <a:ext cx="8584012" cy="96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7584">
                <a:solidFill>
                  <a:srgbClr val="F58132"/>
                </a:solidFill>
                <a:latin typeface="Source Sans Pro Bold"/>
              </a:rPr>
              <a:t>Problem Statement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22824" y="3748090"/>
            <a:ext cx="8961773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7"/>
              </a:lnSpc>
            </a:pPr>
            <a:r>
              <a:rPr lang="en-US" sz="4139">
                <a:solidFill>
                  <a:srgbClr val="F5F3F4"/>
                </a:solidFill>
                <a:latin typeface="Open Sans"/>
              </a:rPr>
              <a:t>Low Domestic Wages and Wage Differentials.</a:t>
            </a:r>
          </a:p>
          <a:p>
            <a:pPr>
              <a:lnSpc>
                <a:spcPts val="496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722824" y="5980130"/>
            <a:ext cx="8961773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7"/>
              </a:lnSpc>
            </a:pPr>
            <a:r>
              <a:rPr lang="en-US" sz="4139">
                <a:solidFill>
                  <a:srgbClr val="F5F3F4"/>
                </a:solidFill>
                <a:latin typeface="Open Sans"/>
              </a:rPr>
              <a:t>The value of the Philippine peso is shrinking.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true" rot="5400000">
            <a:off x="1363198" y="6775352"/>
            <a:ext cx="3200551" cy="592694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00060"/>
            <a:ext cx="8377408" cy="968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61"/>
              </a:lnSpc>
            </a:pPr>
            <a:r>
              <a:rPr lang="en-US" sz="7700">
                <a:solidFill>
                  <a:srgbClr val="F7D533"/>
                </a:solidFill>
                <a:latin typeface="Source Sans Pro Bold"/>
              </a:rPr>
              <a:t>SUSTAINABLE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7418104" y="-275181"/>
            <a:ext cx="11594556" cy="1014523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85217" y="3756250"/>
            <a:ext cx="3785663" cy="3729279"/>
            <a:chOff x="0" y="0"/>
            <a:chExt cx="997047" cy="98219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997047" cy="982197"/>
            </a:xfrm>
            <a:custGeom>
              <a:avLst/>
              <a:gdLst/>
              <a:ahLst/>
              <a:cxnLst/>
              <a:rect r="r" b="b" t="t" l="l"/>
              <a:pathLst>
                <a:path h="982197" w="997047">
                  <a:moveTo>
                    <a:pt x="0" y="0"/>
                  </a:moveTo>
                  <a:lnTo>
                    <a:pt x="997047" y="0"/>
                  </a:lnTo>
                  <a:lnTo>
                    <a:pt x="997047" y="982197"/>
                  </a:lnTo>
                  <a:lnTo>
                    <a:pt x="0" y="9821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5616" t="7720" r="83747" b="84338"/>
          <a:stretch>
            <a:fillRect/>
          </a:stretch>
        </p:blipFill>
        <p:spPr>
          <a:xfrm flipH="false" flipV="false" rot="0">
            <a:off x="1206753" y="3858632"/>
            <a:ext cx="3542590" cy="352451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358337" y="3756250"/>
            <a:ext cx="3785663" cy="3729279"/>
            <a:chOff x="0" y="0"/>
            <a:chExt cx="997047" cy="982197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997047" cy="982197"/>
            </a:xfrm>
            <a:custGeom>
              <a:avLst/>
              <a:gdLst/>
              <a:ahLst/>
              <a:cxnLst/>
              <a:rect r="r" b="b" t="t" l="l"/>
              <a:pathLst>
                <a:path h="982197" w="997047">
                  <a:moveTo>
                    <a:pt x="0" y="0"/>
                  </a:moveTo>
                  <a:lnTo>
                    <a:pt x="997047" y="0"/>
                  </a:lnTo>
                  <a:lnTo>
                    <a:pt x="997047" y="982197"/>
                  </a:lnTo>
                  <a:lnTo>
                    <a:pt x="0" y="9821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1320" t="2697" r="87128" b="88355"/>
          <a:stretch>
            <a:fillRect/>
          </a:stretch>
        </p:blipFill>
        <p:spPr>
          <a:xfrm flipH="false" flipV="false" rot="0">
            <a:off x="5492799" y="3858632"/>
            <a:ext cx="3516739" cy="352451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824930" y="2291664"/>
            <a:ext cx="10003915" cy="968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61"/>
              </a:lnSpc>
            </a:pPr>
            <a:r>
              <a:rPr lang="en-US" sz="7700">
                <a:solidFill>
                  <a:srgbClr val="F58132"/>
                </a:solidFill>
                <a:latin typeface="Source Sans Pro Bold"/>
              </a:rPr>
              <a:t>GOALS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291664"/>
            <a:ext cx="10003915" cy="968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61"/>
              </a:lnSpc>
            </a:pPr>
            <a:r>
              <a:rPr lang="en-US" sz="7700">
                <a:solidFill>
                  <a:srgbClr val="F58132"/>
                </a:solidFill>
                <a:latin typeface="Source Sans Pro Bold"/>
              </a:rPr>
              <a:t>DEVELOPMENT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1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989" y="0"/>
            <a:ext cx="5710244" cy="49964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664200" y="1028700"/>
            <a:ext cx="2595100" cy="2595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028700" y="6663200"/>
            <a:ext cx="2595100" cy="2595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3873349" y="5872349"/>
            <a:ext cx="3095989" cy="573331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84659" y="6663200"/>
            <a:ext cx="1619646" cy="222631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883753" y="3457655"/>
            <a:ext cx="9021457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7D533"/>
                </a:solidFill>
                <a:latin typeface="Source Sans Pro Bold"/>
              </a:rPr>
              <a:t>FINDINGS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16901" y="4504887"/>
            <a:ext cx="13144849" cy="186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4"/>
              </a:lnSpc>
            </a:pPr>
            <a:r>
              <a:rPr lang="en-US" spc="412" sz="4800">
                <a:solidFill>
                  <a:srgbClr val="F3F3F3"/>
                </a:solidFill>
                <a:latin typeface="Open Sans Bold"/>
              </a:rPr>
              <a:t>FOR</a:t>
            </a:r>
          </a:p>
          <a:p>
            <a:pPr algn="ctr">
              <a:lnSpc>
                <a:spcPts val="4800"/>
              </a:lnSpc>
            </a:pPr>
            <a:r>
              <a:rPr lang="en-US" spc="412" sz="4800">
                <a:solidFill>
                  <a:srgbClr val="F3F3F3"/>
                </a:solidFill>
                <a:latin typeface="Open Sans Bold"/>
              </a:rPr>
              <a:t>OVERSEAS FILIPINO WORKERS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0" y="5290536"/>
            <a:ext cx="5710244" cy="49964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229315" y="-157782"/>
            <a:ext cx="3432385" cy="300333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26880" y="6775704"/>
            <a:ext cx="7315200" cy="35112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03520" y="1324069"/>
            <a:ext cx="17680959" cy="763886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346704" y="8698771"/>
            <a:ext cx="40540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Open Sans Light"/>
              </a:rPr>
              <a:t>Year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-2906487" y="-228600"/>
            <a:ext cx="6721851" cy="322648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7703" y="2104223"/>
            <a:ext cx="17752594" cy="572071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5347842" y="7398376"/>
            <a:ext cx="2173559" cy="402510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44000" y="7560781"/>
            <a:ext cx="40540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737373"/>
                </a:solidFill>
                <a:latin typeface="Open Sans Light"/>
              </a:rPr>
              <a:t>Year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DAFBx4mQ4xM</dc:identifier>
  <dcterms:modified xsi:type="dcterms:W3CDTF">2011-08-01T06:04:30Z</dcterms:modified>
  <cp:revision>1</cp:revision>
  <dc:title>EXPLORATORY DATA ANALYSIS FOR OVERSEAS FILIPINO WORKERS</dc:title>
</cp:coreProperties>
</file>